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6" r:id="rId1"/>
  </p:sldMasterIdLst>
  <p:sldIdLst>
    <p:sldId id="257" r:id="rId2"/>
    <p:sldId id="274" r:id="rId3"/>
    <p:sldId id="259" r:id="rId4"/>
    <p:sldId id="260" r:id="rId5"/>
    <p:sldId id="262" r:id="rId6"/>
    <p:sldId id="263" r:id="rId7"/>
    <p:sldId id="264" r:id="rId8"/>
    <p:sldId id="265" r:id="rId9"/>
    <p:sldId id="266" r:id="rId10"/>
    <p:sldId id="267" r:id="rId11"/>
    <p:sldId id="269" r:id="rId12"/>
    <p:sldId id="270" r:id="rId13"/>
    <p:sldId id="271" r:id="rId14"/>
    <p:sldId id="268" r:id="rId15"/>
    <p:sldId id="272" r:id="rId16"/>
    <p:sldId id="258" r:id="rId1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A8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150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6000" spc="-38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645152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800" cap="all" spc="150" baseline="0">
                <a:solidFill>
                  <a:schemeClr val="tx1"/>
                </a:solidFill>
                <a:latin typeface="+mn-lt"/>
              </a:defRPr>
            </a:lvl1pPr>
            <a:lvl2pPr marL="342900" indent="0" algn="ctr">
              <a:buNone/>
              <a:defRPr sz="18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en-US" altLang="zh-CN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905744" y="4474741"/>
            <a:ext cx="740664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20/10/11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331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20/10/11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269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2302"/>
            <a:ext cx="1971675" cy="5759898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2302"/>
            <a:ext cx="5800725" cy="5759898"/>
          </a:xfrm>
        </p:spPr>
        <p:txBody>
          <a:bodyPr vert="eaVert" lIns="45720" tIns="0" rIns="45720" bIns="0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20/10/11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827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20/10/11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670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6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663440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1800" cap="all" spc="150" baseline="0">
                <a:solidFill>
                  <a:schemeClr val="tx1"/>
                </a:solidFill>
                <a:latin typeface="+mn-lt"/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905744" y="4485132"/>
            <a:ext cx="740664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20/10/11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162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2120900"/>
            <a:ext cx="3479802" cy="3748193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86958" y="2120900"/>
            <a:ext cx="3479802" cy="3748194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20/10/11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663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2057400"/>
            <a:ext cx="3479802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500" b="0" cap="all" baseline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958275"/>
            <a:ext cx="3479802" cy="2910821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86958" y="2057400"/>
            <a:ext cx="3479802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500" b="0" cap="all" baseline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86958" y="2958274"/>
            <a:ext cx="3479802" cy="2910821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20/10/11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194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20/10/11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8605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20/10/11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422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2" y="0"/>
            <a:ext cx="3490722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2600" y="786384"/>
            <a:ext cx="2638175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2700" b="0">
                <a:solidFill>
                  <a:srgbClr val="FFFFFF"/>
                </a:solidFill>
              </a:defRPr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94238" y="812800"/>
            <a:ext cx="4446258" cy="5294757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82599" y="3043051"/>
            <a:ext cx="2638175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350">
                <a:solidFill>
                  <a:srgbClr val="FFFFFF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82598" y="6446521"/>
            <a:ext cx="2638176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20/10/11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94238" y="6446521"/>
            <a:ext cx="4000514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282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9141619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4799362"/>
            <a:ext cx="7585234" cy="743682"/>
          </a:xfrm>
        </p:spPr>
        <p:txBody>
          <a:bodyPr tIns="0" bIns="0" anchor="b">
            <a:noAutofit/>
          </a:bodyPr>
          <a:lstStyle>
            <a:lvl1pPr>
              <a:defRPr sz="2700" b="0">
                <a:solidFill>
                  <a:srgbClr val="FFFFFF"/>
                </a:solidFill>
              </a:defRPr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59" y="5715000"/>
            <a:ext cx="7584948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450"/>
              </a:spcAft>
              <a:buNone/>
              <a:defRPr sz="1350">
                <a:solidFill>
                  <a:srgbClr val="FFFFFF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20/10/11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22959" y="6446839"/>
            <a:ext cx="5113697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267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2108202"/>
            <a:ext cx="75438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163819" y="6446839"/>
            <a:ext cx="19386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20/10/11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22959" y="6446839"/>
            <a:ext cx="51136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45186" y="6446839"/>
            <a:ext cx="5850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895149" y="1897380"/>
            <a:ext cx="74752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4982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47" r:id="rId3"/>
    <p:sldLayoutId id="2147483743" r:id="rId4"/>
    <p:sldLayoutId id="2147483738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525" i="0" kern="1200" spc="-38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68580" indent="-68580" algn="l" defTabSz="685800" rtl="0" eaLnBrk="1" latinLnBrk="0" hangingPunct="1">
        <a:lnSpc>
          <a:spcPct val="110000"/>
        </a:lnSpc>
        <a:spcBef>
          <a:spcPts val="900"/>
        </a:spcBef>
        <a:spcAft>
          <a:spcPts val="15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425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288036" indent="-137160" algn="l" defTabSz="685800" rtl="0" eaLnBrk="1" latinLnBrk="0" hangingPunct="1">
        <a:lnSpc>
          <a:spcPct val="100000"/>
        </a:lnSpc>
        <a:spcBef>
          <a:spcPts val="150"/>
        </a:spcBef>
        <a:spcAft>
          <a:spcPts val="300"/>
        </a:spcAft>
        <a:buClrTx/>
        <a:buFont typeface="Calibri" pitchFamily="34" charset="0"/>
        <a:buChar char="◦"/>
        <a:defRPr sz="1275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425196" indent="-137160" algn="l" defTabSz="685800" rtl="0" eaLnBrk="1" latinLnBrk="0" hangingPunct="1">
        <a:lnSpc>
          <a:spcPct val="100000"/>
        </a:lnSpc>
        <a:spcBef>
          <a:spcPts val="150"/>
        </a:spcBef>
        <a:spcAft>
          <a:spcPts val="300"/>
        </a:spcAft>
        <a:buClrTx/>
        <a:buFont typeface="Calibri" pitchFamily="34" charset="0"/>
        <a:buChar char="◦"/>
        <a:defRPr sz="975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562356" indent="-137160" algn="l" defTabSz="685800" rtl="0" eaLnBrk="1" latinLnBrk="0" hangingPunct="1">
        <a:lnSpc>
          <a:spcPct val="100000"/>
        </a:lnSpc>
        <a:spcBef>
          <a:spcPts val="150"/>
        </a:spcBef>
        <a:spcAft>
          <a:spcPts val="300"/>
        </a:spcAft>
        <a:buClrTx/>
        <a:buFont typeface="Calibri" pitchFamily="34" charset="0"/>
        <a:buChar char="◦"/>
        <a:defRPr sz="975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699516" indent="-137160" algn="l" defTabSz="685800" rtl="0" eaLnBrk="1" latinLnBrk="0" hangingPunct="1">
        <a:lnSpc>
          <a:spcPct val="100000"/>
        </a:lnSpc>
        <a:spcBef>
          <a:spcPts val="150"/>
        </a:spcBef>
        <a:spcAft>
          <a:spcPts val="300"/>
        </a:spcAft>
        <a:buClrTx/>
        <a:buFont typeface="Calibri" pitchFamily="34" charset="0"/>
        <a:buChar char="◦"/>
        <a:defRPr sz="975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8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9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1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2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ithub.com/hxp-plus/band-gap-qt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A9286AD2-18A9-4868-A4E3-7A2097A20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57251"/>
            <a:ext cx="9144001" cy="51434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FD68DA-43BA-4508-8DE2-BA9BB7B2FA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67316" y="1336573"/>
            <a:ext cx="4689988" cy="2764511"/>
          </a:xfrm>
        </p:spPr>
        <p:txBody>
          <a:bodyPr>
            <a:normAutofit/>
          </a:bodyPr>
          <a:lstStyle/>
          <a:p>
            <a:r>
              <a:rPr lang="zh-CN" altLang="en-US" sz="3600" dirty="0"/>
              <a:t>光谱法测量氧化锌半导体禁带宽度的数据处理</a:t>
            </a:r>
            <a:endParaRPr lang="en-US" sz="36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E9CFF2-3777-4FF4-A759-8491175B0B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67315" y="4361804"/>
            <a:ext cx="4702010" cy="766124"/>
          </a:xfrm>
        </p:spPr>
        <p:txBody>
          <a:bodyPr>
            <a:normAutofit/>
          </a:bodyPr>
          <a:lstStyle/>
          <a:p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物理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4+4 1801 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胡喜平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5" name="Picture 4" descr="A picture containing building, sitting, bench, side&#10;&#10;Description automatically generated">
            <a:extLst>
              <a:ext uri="{FF2B5EF4-FFF2-40B4-BE49-F238E27FC236}">
                <a16:creationId xmlns:a16="http://schemas.microsoft.com/office/drawing/2014/main" id="{282CF6DD-7FE8-4063-9551-1B7BBCE92A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857251"/>
            <a:ext cx="3476486" cy="5143499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7A7CD63-7EC3-44F3-95D0-595C4019F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70816" y="4231444"/>
            <a:ext cx="422708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37378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1EA125F-B590-4B37-A0C8-9F50C8ABC1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4967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BE13F90-C82D-4392-B161-21590CB819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6666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634FDFD-EB65-467B-B17F-81448DAC73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522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6342F89-5D93-4719-9758-4BFF6E50B3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3952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93E344C-ED95-4764-A675-EC5B4AC3BB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6405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181329C-5D78-455F-B751-B4BDAA421C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789" y="0"/>
            <a:ext cx="7755980" cy="6392411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18CD6498-B9A2-44F7-B9BE-FAAA8E9F1EE0}"/>
              </a:ext>
            </a:extLst>
          </p:cNvPr>
          <p:cNvSpPr txBox="1">
            <a:spLocks/>
          </p:cNvSpPr>
          <p:nvPr/>
        </p:nvSpPr>
        <p:spPr>
          <a:xfrm>
            <a:off x="243048" y="208083"/>
            <a:ext cx="595851" cy="5521598"/>
          </a:xfrm>
          <a:prstGeom prst="rect">
            <a:avLst/>
          </a:prstGeom>
        </p:spPr>
        <p:txBody>
          <a:bodyPr vert="eaVert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525" i="0" kern="1200" spc="-38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消除误差核心计算代码示例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4010560-C7DD-4A56-A9BE-F886D6B7C5B3}"/>
              </a:ext>
            </a:extLst>
          </p:cNvPr>
          <p:cNvSpPr/>
          <p:nvPr/>
        </p:nvSpPr>
        <p:spPr>
          <a:xfrm>
            <a:off x="2793534" y="2231471"/>
            <a:ext cx="4144161" cy="109895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8041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0" y="85725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2960" y="1426464"/>
            <a:ext cx="7543800" cy="2919126"/>
          </a:xfrm>
        </p:spPr>
        <p:txBody>
          <a:bodyPr anchor="ctr">
            <a:normAutofit fontScale="90000"/>
          </a:bodyPr>
          <a:lstStyle/>
          <a:p>
            <a:pPr lvl="0"/>
            <a:r>
              <a:rPr lang="zh-CN" altLang="en-US" sz="3600" dirty="0">
                <a:solidFill>
                  <a:srgbClr val="FFFFFF"/>
                </a:solidFill>
              </a:rPr>
              <a:t>感谢</a:t>
            </a:r>
            <a:r>
              <a:rPr lang="en-US" altLang="zh-CN" sz="3600" dirty="0">
                <a:solidFill>
                  <a:srgbClr val="FFFFFF"/>
                </a:solidFill>
              </a:rPr>
              <a:t>Stack Overflow</a:t>
            </a:r>
            <a:r>
              <a:rPr lang="zh-CN" altLang="en-US" sz="3600" dirty="0">
                <a:solidFill>
                  <a:srgbClr val="FFFFFF"/>
                </a:solidFill>
              </a:rPr>
              <a:t>、</a:t>
            </a:r>
            <a:r>
              <a:rPr lang="en-US" altLang="zh-CN" sz="3600" dirty="0">
                <a:solidFill>
                  <a:srgbClr val="FFFFFF"/>
                </a:solidFill>
              </a:rPr>
              <a:t>GitHub</a:t>
            </a:r>
            <a:r>
              <a:rPr lang="zh-CN" altLang="en-US" sz="3600" dirty="0">
                <a:solidFill>
                  <a:srgbClr val="FFFFFF"/>
                </a:solidFill>
              </a:rPr>
              <a:t>等各大社区的人们的无私奉献</a:t>
            </a:r>
            <a:br>
              <a:rPr lang="en-US" altLang="zh-CN" sz="3600" dirty="0">
                <a:solidFill>
                  <a:srgbClr val="FFFFFF"/>
                </a:solidFill>
              </a:rPr>
            </a:br>
            <a:br>
              <a:rPr lang="en-US" altLang="zh-CN" sz="3600" dirty="0">
                <a:solidFill>
                  <a:srgbClr val="FFFFFF"/>
                </a:solidFill>
              </a:rPr>
            </a:br>
            <a:r>
              <a:rPr lang="zh-CN" altLang="en-US" sz="3600" dirty="0">
                <a:solidFill>
                  <a:srgbClr val="FFFFFF"/>
                </a:solidFill>
              </a:rPr>
              <a:t>感谢我的网友们培养了我编程的能力</a:t>
            </a:r>
            <a:br>
              <a:rPr lang="en-US" altLang="zh-CN" sz="3600" dirty="0">
                <a:solidFill>
                  <a:srgbClr val="FFFFFF"/>
                </a:solidFill>
              </a:rPr>
            </a:br>
            <a:br>
              <a:rPr lang="en-US" altLang="zh-CN" sz="3600" dirty="0">
                <a:solidFill>
                  <a:srgbClr val="FFFFFF"/>
                </a:solidFill>
              </a:rPr>
            </a:br>
            <a:r>
              <a:rPr lang="zh-CN" altLang="en-US" sz="3600" dirty="0">
                <a:solidFill>
                  <a:srgbClr val="FFFFFF"/>
                </a:solidFill>
              </a:rPr>
              <a:t>感谢提供数据的同学和队友</a:t>
            </a:r>
            <a:endParaRPr lang="en-US" sz="3600" dirty="0">
              <a:solidFill>
                <a:srgbClr val="FFFFFF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130" y="4572000"/>
            <a:ext cx="9141714" cy="14287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5038" y="4776180"/>
            <a:ext cx="7543800" cy="85725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- </a:t>
            </a:r>
            <a:r>
              <a:rPr lang="zh-CN" altLang="en-US" dirty="0">
                <a:solidFill>
                  <a:srgbClr val="FFFFFF"/>
                </a:solidFill>
              </a:rPr>
              <a:t>答辩到此结束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5E8AE2C-103E-4C25-B250-4CDD07A43F69}"/>
              </a:ext>
            </a:extLst>
          </p:cNvPr>
          <p:cNvSpPr txBox="1">
            <a:spLocks/>
          </p:cNvSpPr>
          <p:nvPr/>
        </p:nvSpPr>
        <p:spPr>
          <a:xfrm>
            <a:off x="293382" y="317140"/>
            <a:ext cx="7543800" cy="711686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525" i="0" kern="1200" spc="-38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致谢</a:t>
            </a:r>
          </a:p>
        </p:txBody>
      </p:sp>
    </p:spTree>
    <p:extLst>
      <p:ext uri="{BB962C8B-B14F-4D97-AF65-F5344CB8AC3E}">
        <p14:creationId xmlns:p14="http://schemas.microsoft.com/office/powerpoint/2010/main" val="1917146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4559E-7591-4C29-B70C-AFD74A0DC6B3}"/>
              </a:ext>
            </a:extLst>
          </p:cNvPr>
          <p:cNvSpPr txBox="1">
            <a:spLocks/>
          </p:cNvSpPr>
          <p:nvPr/>
        </p:nvSpPr>
        <p:spPr>
          <a:xfrm>
            <a:off x="293382" y="317140"/>
            <a:ext cx="7543800" cy="711686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525" i="0" kern="1200" spc="-38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禁带宽度处理程序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29B2A68-CF7C-4859-ABB5-20A48C468E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92141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9813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4559E-7591-4C29-B70C-AFD74A0DC6B3}"/>
              </a:ext>
            </a:extLst>
          </p:cNvPr>
          <p:cNvSpPr txBox="1">
            <a:spLocks/>
          </p:cNvSpPr>
          <p:nvPr/>
        </p:nvSpPr>
        <p:spPr>
          <a:xfrm>
            <a:off x="293382" y="317140"/>
            <a:ext cx="7543800" cy="711686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525" i="0" kern="1200" spc="-38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简要介绍下我使用的工具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13BE5EE-EFF0-4237-AF58-4ED645C7C77A}"/>
              </a:ext>
            </a:extLst>
          </p:cNvPr>
          <p:cNvGrpSpPr/>
          <p:nvPr/>
        </p:nvGrpSpPr>
        <p:grpSpPr>
          <a:xfrm>
            <a:off x="521717" y="3447876"/>
            <a:ext cx="2390206" cy="2550494"/>
            <a:chOff x="639162" y="1199627"/>
            <a:chExt cx="2390206" cy="2550494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97326D3-9CBC-4B18-B933-3F6946F5AB2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3684" y="1199627"/>
              <a:ext cx="2181163" cy="2181163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EFA71B8-F959-4181-AC55-2CD43F66A9A6}"/>
                </a:ext>
              </a:extLst>
            </p:cNvPr>
            <p:cNvSpPr txBox="1"/>
            <p:nvPr/>
          </p:nvSpPr>
          <p:spPr>
            <a:xfrm>
              <a:off x="639162" y="3380789"/>
              <a:ext cx="23902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MATLAB R2019b Linux</a:t>
              </a:r>
              <a:endParaRPr lang="zh-CN" altLang="en-US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08D61F6-E28D-40AE-85F3-4D235A5B881A}"/>
              </a:ext>
            </a:extLst>
          </p:cNvPr>
          <p:cNvGrpSpPr/>
          <p:nvPr/>
        </p:nvGrpSpPr>
        <p:grpSpPr>
          <a:xfrm>
            <a:off x="3363973" y="3429000"/>
            <a:ext cx="2181163" cy="2569370"/>
            <a:chOff x="3481418" y="1180751"/>
            <a:chExt cx="2181163" cy="256937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63DFF0C-EE59-46A3-B048-B267A86056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81418" y="1180751"/>
              <a:ext cx="2181163" cy="2181163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FF0BCC2-48E5-4A1C-A1DF-9D264E131296}"/>
                </a:ext>
              </a:extLst>
            </p:cNvPr>
            <p:cNvSpPr txBox="1"/>
            <p:nvPr/>
          </p:nvSpPr>
          <p:spPr>
            <a:xfrm>
              <a:off x="4182727" y="3380789"/>
              <a:ext cx="8242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C/C++</a:t>
              </a:r>
              <a:endParaRPr lang="zh-CN" altLang="en-US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21190FC-20AC-43B5-A57B-89C0E3D84FFD}"/>
              </a:ext>
            </a:extLst>
          </p:cNvPr>
          <p:cNvGrpSpPr/>
          <p:nvPr/>
        </p:nvGrpSpPr>
        <p:grpSpPr>
          <a:xfrm>
            <a:off x="6515179" y="3447875"/>
            <a:ext cx="1851581" cy="2531620"/>
            <a:chOff x="6632624" y="1199626"/>
            <a:chExt cx="1851581" cy="253162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249015E-C6D9-4880-B8DB-17565314946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32624" y="1199626"/>
              <a:ext cx="1851581" cy="2181163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999AA31-A43A-4755-BC03-242625DA2FB9}"/>
                </a:ext>
              </a:extLst>
            </p:cNvPr>
            <p:cNvSpPr txBox="1"/>
            <p:nvPr/>
          </p:nvSpPr>
          <p:spPr>
            <a:xfrm>
              <a:off x="7357878" y="3361914"/>
              <a:ext cx="4010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Qt</a:t>
              </a:r>
              <a:endParaRPr lang="zh-CN" altLang="en-US" dirty="0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191ED2B-E1ED-4347-B491-7E0893D0925F}"/>
              </a:ext>
            </a:extLst>
          </p:cNvPr>
          <p:cNvGrpSpPr/>
          <p:nvPr/>
        </p:nvGrpSpPr>
        <p:grpSpPr>
          <a:xfrm>
            <a:off x="847302" y="1322965"/>
            <a:ext cx="4697834" cy="1793021"/>
            <a:chOff x="2105637" y="1231210"/>
            <a:chExt cx="4697834" cy="1793021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7CAFECA9-EDAD-4A8F-87E2-78A967B4C12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05637" y="1231210"/>
              <a:ext cx="4697834" cy="1560102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EDBFE83-643E-49AF-B0DA-338D3C3A7D3A}"/>
                </a:ext>
              </a:extLst>
            </p:cNvPr>
            <p:cNvSpPr txBox="1"/>
            <p:nvPr/>
          </p:nvSpPr>
          <p:spPr>
            <a:xfrm>
              <a:off x="3885072" y="2654899"/>
              <a:ext cx="11846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Arch Linux</a:t>
              </a:r>
              <a:endParaRPr lang="zh-CN" altLang="en-US" dirty="0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C1AEDCD1-5832-4E06-AF2C-837CA4EBD789}"/>
              </a:ext>
            </a:extLst>
          </p:cNvPr>
          <p:cNvGrpSpPr/>
          <p:nvPr/>
        </p:nvGrpSpPr>
        <p:grpSpPr>
          <a:xfrm>
            <a:off x="5516153" y="1322965"/>
            <a:ext cx="2821624" cy="1786973"/>
            <a:chOff x="5516153" y="1322965"/>
            <a:chExt cx="2821624" cy="178697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0DF2813-3633-4B7E-A662-74566153363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6153" y="1322965"/>
              <a:ext cx="2821624" cy="1760693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55024CD-EA37-4C22-A6A8-A893A844EE40}"/>
                </a:ext>
              </a:extLst>
            </p:cNvPr>
            <p:cNvSpPr txBox="1"/>
            <p:nvPr/>
          </p:nvSpPr>
          <p:spPr>
            <a:xfrm>
              <a:off x="6716010" y="2740606"/>
              <a:ext cx="4219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git</a:t>
              </a:r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9911234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4559E-7591-4C29-B70C-AFD74A0DC6B3}"/>
              </a:ext>
            </a:extLst>
          </p:cNvPr>
          <p:cNvSpPr txBox="1">
            <a:spLocks/>
          </p:cNvSpPr>
          <p:nvPr/>
        </p:nvSpPr>
        <p:spPr>
          <a:xfrm>
            <a:off x="293382" y="317140"/>
            <a:ext cx="7543800" cy="711686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525" i="0" kern="1200" spc="-38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/>
              <a:t>MATLAB Engine API</a:t>
            </a:r>
            <a:r>
              <a:rPr lang="zh-CN" altLang="en-US" dirty="0"/>
              <a:t>简介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0032EC6-E4D0-4724-8E99-6D5F708A4D3A}"/>
              </a:ext>
            </a:extLst>
          </p:cNvPr>
          <p:cNvSpPr txBox="1"/>
          <p:nvPr/>
        </p:nvSpPr>
        <p:spPr>
          <a:xfrm>
            <a:off x="293382" y="1028826"/>
            <a:ext cx="8557236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MATLAB Engine API</a:t>
            </a:r>
            <a:r>
              <a:rPr lang="zh-CN" altLang="en-US" sz="2000" dirty="0"/>
              <a:t>，顾名思义，是</a:t>
            </a:r>
            <a:r>
              <a:rPr lang="en-US" altLang="zh-CN" sz="2000" dirty="0"/>
              <a:t>MATLAB</a:t>
            </a:r>
            <a:r>
              <a:rPr lang="zh-CN" altLang="en-US" sz="2000" dirty="0"/>
              <a:t>引擎的</a:t>
            </a:r>
            <a:r>
              <a:rPr lang="en-US" altLang="zh-CN" sz="2000" dirty="0"/>
              <a:t>API</a:t>
            </a:r>
            <a:r>
              <a:rPr lang="zh-CN" altLang="en-US" sz="2000" dirty="0"/>
              <a:t>。</a:t>
            </a:r>
            <a:endParaRPr lang="en-US" altLang="zh-CN" sz="2000" dirty="0"/>
          </a:p>
          <a:p>
            <a:r>
              <a:rPr lang="en-US" altLang="zh-CN" sz="2000" dirty="0"/>
              <a:t>API</a:t>
            </a:r>
            <a:r>
              <a:rPr lang="zh-CN" altLang="en-US" sz="2000" dirty="0"/>
              <a:t>即</a:t>
            </a:r>
            <a:r>
              <a:rPr lang="en-US" altLang="zh-CN" sz="2000" dirty="0"/>
              <a:t>Application Programming Interface</a:t>
            </a:r>
            <a:r>
              <a:rPr lang="zh-CN" altLang="en-US" sz="2000" dirty="0"/>
              <a:t>，应用编程接口。</a:t>
            </a:r>
            <a:endParaRPr lang="en-US" altLang="zh-CN" sz="2000" dirty="0"/>
          </a:p>
          <a:p>
            <a:endParaRPr lang="en-US" altLang="zh-CN" sz="2000" dirty="0"/>
          </a:p>
          <a:p>
            <a:r>
              <a:rPr lang="en-US" altLang="zh-CN" sz="2000" dirty="0"/>
              <a:t>MATLAB Engine API</a:t>
            </a:r>
            <a:r>
              <a:rPr lang="zh-CN" altLang="en-US" sz="2000" dirty="0"/>
              <a:t>定义了一些编程接口，让其他编程语言调用</a:t>
            </a:r>
            <a:r>
              <a:rPr lang="en-US" altLang="zh-CN" sz="2000" dirty="0"/>
              <a:t>MATLAB</a:t>
            </a:r>
            <a:r>
              <a:rPr lang="zh-CN" altLang="en-US" sz="2000" dirty="0"/>
              <a:t>引擎，运行</a:t>
            </a:r>
            <a:r>
              <a:rPr lang="en-US" altLang="zh-CN" sz="2000" dirty="0"/>
              <a:t>MATLAB</a:t>
            </a:r>
            <a:r>
              <a:rPr lang="zh-CN" altLang="en-US" sz="2000" dirty="0"/>
              <a:t>代码或者</a:t>
            </a:r>
            <a:r>
              <a:rPr lang="en-US" altLang="zh-CN" sz="2000" dirty="0"/>
              <a:t>MATLAB</a:t>
            </a:r>
            <a:r>
              <a:rPr lang="zh-CN" altLang="en-US" sz="2000" dirty="0"/>
              <a:t>函数。</a:t>
            </a:r>
            <a:endParaRPr lang="en-US" altLang="zh-CN" sz="2000" dirty="0"/>
          </a:p>
          <a:p>
            <a:endParaRPr lang="en-US" altLang="zh-CN" sz="2000" dirty="0"/>
          </a:p>
          <a:p>
            <a:r>
              <a:rPr lang="zh-CN" altLang="en-US" sz="2000" dirty="0"/>
              <a:t>它支持</a:t>
            </a:r>
            <a:r>
              <a:rPr lang="en-US" altLang="zh-CN" sz="2000" dirty="0"/>
              <a:t>Java</a:t>
            </a:r>
            <a:r>
              <a:rPr lang="zh-CN" altLang="en-US" sz="2000" dirty="0"/>
              <a:t>、</a:t>
            </a:r>
            <a:r>
              <a:rPr lang="en-US" altLang="zh-CN" sz="2000" dirty="0"/>
              <a:t>Python</a:t>
            </a:r>
            <a:r>
              <a:rPr lang="zh-CN" altLang="en-US" sz="2000" dirty="0"/>
              <a:t>、</a:t>
            </a:r>
            <a:r>
              <a:rPr lang="en-US" altLang="zh-CN" sz="2000" dirty="0"/>
              <a:t>C</a:t>
            </a:r>
            <a:r>
              <a:rPr lang="zh-CN" altLang="en-US" sz="2000" dirty="0"/>
              <a:t>和</a:t>
            </a:r>
            <a:r>
              <a:rPr lang="en-US" altLang="zh-CN" sz="2000" dirty="0"/>
              <a:t>C++</a:t>
            </a:r>
            <a:r>
              <a:rPr lang="zh-CN" altLang="en-US" sz="2000" dirty="0"/>
              <a:t>几种主流编程语言。</a:t>
            </a:r>
            <a:endParaRPr lang="en-US" altLang="zh-CN" sz="2000" dirty="0"/>
          </a:p>
          <a:p>
            <a:endParaRPr lang="en-US" altLang="zh-CN" sz="2000" dirty="0"/>
          </a:p>
          <a:p>
            <a:r>
              <a:rPr lang="zh-CN" altLang="en-US" sz="2000" dirty="0"/>
              <a:t>我使用的是</a:t>
            </a:r>
            <a:r>
              <a:rPr lang="en-US" altLang="zh-CN" sz="2000" dirty="0"/>
              <a:t>C++</a:t>
            </a:r>
            <a:r>
              <a:rPr lang="zh-CN" altLang="en-US" sz="2000" dirty="0"/>
              <a:t>版本的</a:t>
            </a:r>
            <a:r>
              <a:rPr lang="en-US" altLang="zh-CN" sz="2000" dirty="0"/>
              <a:t>API</a:t>
            </a:r>
            <a:r>
              <a:rPr lang="zh-CN" altLang="en-US" sz="2000" dirty="0"/>
              <a:t>，它的官方帮助文档在：</a:t>
            </a:r>
            <a:endParaRPr lang="en-US" altLang="zh-CN" sz="2000" dirty="0"/>
          </a:p>
          <a:p>
            <a:r>
              <a:rPr lang="en-US" altLang="zh-CN" sz="2000" dirty="0"/>
              <a:t>https://www.mathworks.com/help/matlab/calling-matlab-engine-from-cpp-programs.html</a:t>
            </a:r>
          </a:p>
        </p:txBody>
      </p:sp>
    </p:spTree>
    <p:extLst>
      <p:ext uri="{BB962C8B-B14F-4D97-AF65-F5344CB8AC3E}">
        <p14:creationId xmlns:p14="http://schemas.microsoft.com/office/powerpoint/2010/main" val="36680390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4559E-7591-4C29-B70C-AFD74A0DC6B3}"/>
              </a:ext>
            </a:extLst>
          </p:cNvPr>
          <p:cNvSpPr txBox="1">
            <a:spLocks/>
          </p:cNvSpPr>
          <p:nvPr/>
        </p:nvSpPr>
        <p:spPr>
          <a:xfrm>
            <a:off x="293382" y="317140"/>
            <a:ext cx="7543800" cy="711686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525" i="0" kern="1200" spc="-38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/>
              <a:t>MATLAB Engine API</a:t>
            </a:r>
            <a:r>
              <a:rPr lang="zh-CN" altLang="en-US" dirty="0"/>
              <a:t> 定义的接口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80C098-6DAE-4FD6-874C-9A28D701F2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910" y="844176"/>
            <a:ext cx="8445708" cy="54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7948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4559E-7591-4C29-B70C-AFD74A0DC6B3}"/>
              </a:ext>
            </a:extLst>
          </p:cNvPr>
          <p:cNvSpPr txBox="1">
            <a:spLocks/>
          </p:cNvSpPr>
          <p:nvPr/>
        </p:nvSpPr>
        <p:spPr>
          <a:xfrm>
            <a:off x="293382" y="317140"/>
            <a:ext cx="7543800" cy="711686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525" i="0" kern="1200" spc="-38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/>
              <a:t>Qt</a:t>
            </a:r>
            <a:r>
              <a:rPr lang="zh-CN" altLang="en-US" dirty="0"/>
              <a:t>简介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0032EC6-E4D0-4724-8E99-6D5F708A4D3A}"/>
              </a:ext>
            </a:extLst>
          </p:cNvPr>
          <p:cNvSpPr txBox="1"/>
          <p:nvPr/>
        </p:nvSpPr>
        <p:spPr>
          <a:xfrm>
            <a:off x="293382" y="1028826"/>
            <a:ext cx="855723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Qt</a:t>
            </a:r>
            <a:r>
              <a:rPr lang="zh-CN" altLang="en-US" sz="2000" dirty="0"/>
              <a:t>是一个</a:t>
            </a:r>
            <a:r>
              <a:rPr lang="en-US" altLang="zh-CN" sz="2000" dirty="0"/>
              <a:t>C++</a:t>
            </a:r>
            <a:r>
              <a:rPr lang="zh-CN" altLang="en-US" sz="2000" dirty="0"/>
              <a:t>图形化应用程序开发框架，它是跨平台的。</a:t>
            </a:r>
            <a:endParaRPr lang="en-US" altLang="zh-CN" sz="2000" dirty="0"/>
          </a:p>
          <a:p>
            <a:endParaRPr lang="en-US" altLang="zh-CN" sz="2000" dirty="0"/>
          </a:p>
          <a:p>
            <a:r>
              <a:rPr lang="en-US" altLang="zh-CN" sz="2000" dirty="0"/>
              <a:t>Linux</a:t>
            </a:r>
            <a:r>
              <a:rPr lang="zh-CN" altLang="en-US" sz="2000" dirty="0"/>
              <a:t>、</a:t>
            </a:r>
            <a:r>
              <a:rPr lang="en-US" altLang="zh-CN" sz="2000" dirty="0"/>
              <a:t>Windows</a:t>
            </a:r>
            <a:r>
              <a:rPr lang="zh-CN" altLang="en-US" sz="2000" dirty="0"/>
              <a:t>、</a:t>
            </a:r>
            <a:r>
              <a:rPr lang="en-US" altLang="zh-CN" sz="2000" dirty="0"/>
              <a:t>Mac OS</a:t>
            </a:r>
            <a:r>
              <a:rPr lang="zh-CN" altLang="en-US" sz="2000" dirty="0"/>
              <a:t>桌面端应用程序和</a:t>
            </a:r>
            <a:r>
              <a:rPr lang="en-US" altLang="zh-CN" sz="2000" dirty="0"/>
              <a:t>Android</a:t>
            </a:r>
            <a:r>
              <a:rPr lang="zh-CN" altLang="en-US" sz="2000" dirty="0"/>
              <a:t>、</a:t>
            </a:r>
            <a:r>
              <a:rPr lang="en-US" altLang="zh-CN" sz="2000" dirty="0"/>
              <a:t>iOS</a:t>
            </a:r>
            <a:r>
              <a:rPr lang="zh-CN" altLang="en-US" sz="2000" dirty="0"/>
              <a:t>的移动端应用程序均可以用</a:t>
            </a:r>
            <a:r>
              <a:rPr lang="en-US" altLang="zh-CN" sz="2000" dirty="0"/>
              <a:t>Qt</a:t>
            </a:r>
            <a:r>
              <a:rPr lang="zh-CN" altLang="en-US" sz="2000" dirty="0"/>
              <a:t>开发，只不过不常用</a:t>
            </a:r>
            <a:r>
              <a:rPr lang="en-US" altLang="zh-CN" sz="2000" dirty="0"/>
              <a:t>Qt</a:t>
            </a:r>
            <a:r>
              <a:rPr lang="zh-CN" altLang="en-US" sz="2000" dirty="0"/>
              <a:t>开发移动端应用程序。。</a:t>
            </a:r>
            <a:endParaRPr lang="en-US" altLang="zh-CN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6B46266-7C0A-4A52-BBF0-866E5C355D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615" y="2483141"/>
            <a:ext cx="8552770" cy="378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4831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4559E-7591-4C29-B70C-AFD74A0DC6B3}"/>
              </a:ext>
            </a:extLst>
          </p:cNvPr>
          <p:cNvSpPr txBox="1">
            <a:spLocks/>
          </p:cNvSpPr>
          <p:nvPr/>
        </p:nvSpPr>
        <p:spPr>
          <a:xfrm>
            <a:off x="293382" y="317140"/>
            <a:ext cx="7543800" cy="711686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525" i="0" kern="1200" spc="-38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项目的构成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2D292C-07B5-4AD3-AC77-C890C9DE1E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679" y="911060"/>
            <a:ext cx="5353050" cy="29527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D747AD3-9F9D-4080-AD71-D2757D5059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8900" y="911060"/>
            <a:ext cx="2617800" cy="9568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AAEF4B5-FD9B-4079-968C-5C0737F2E209}"/>
              </a:ext>
            </a:extLst>
          </p:cNvPr>
          <p:cNvSpPr txBox="1"/>
          <p:nvPr/>
        </p:nvSpPr>
        <p:spPr>
          <a:xfrm>
            <a:off x="6048900" y="1867911"/>
            <a:ext cx="26178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项目不算空行</a:t>
            </a:r>
            <a:r>
              <a:rPr lang="en-US" altLang="zh-CN" dirty="0"/>
              <a:t>2651</a:t>
            </a:r>
            <a:r>
              <a:rPr lang="zh-CN" altLang="en-US" dirty="0"/>
              <a:t>行代码，其中我自己敲的大概有千行左右。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MATLAB</a:t>
            </a:r>
            <a:r>
              <a:rPr lang="zh-CN" altLang="en-US" dirty="0"/>
              <a:t>代码耗时一下午一晚上，</a:t>
            </a:r>
            <a:r>
              <a:rPr lang="en-US" altLang="zh-CN" dirty="0"/>
              <a:t>C++</a:t>
            </a:r>
            <a:r>
              <a:rPr lang="zh-CN" altLang="en-US" dirty="0"/>
              <a:t>和</a:t>
            </a:r>
            <a:r>
              <a:rPr lang="en-US" altLang="zh-CN" dirty="0"/>
              <a:t>Qt</a:t>
            </a:r>
            <a:r>
              <a:rPr lang="zh-CN" altLang="en-US" dirty="0"/>
              <a:t>的代码耗时一上午。</a:t>
            </a:r>
            <a:endParaRPr lang="en-US" altLang="zh-C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A44B76-7FF3-48AE-8CFD-2EC721DBC4DA}"/>
              </a:ext>
            </a:extLst>
          </p:cNvPr>
          <p:cNvSpPr txBox="1"/>
          <p:nvPr/>
        </p:nvSpPr>
        <p:spPr>
          <a:xfrm>
            <a:off x="368679" y="4233141"/>
            <a:ext cx="829802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将其开源让你们有兴趣的人观摩：</a:t>
            </a:r>
            <a:endParaRPr lang="en-US" altLang="zh-CN" dirty="0"/>
          </a:p>
          <a:p>
            <a:r>
              <a:rPr lang="en-US" altLang="zh-CN" dirty="0">
                <a:hlinkClick r:id="rId4"/>
              </a:rPr>
              <a:t>https://github.com/hxp-plus/band-gap-qt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这样做的意义是因为</a:t>
            </a:r>
            <a:r>
              <a:rPr lang="en-US" altLang="zh-CN" dirty="0"/>
              <a:t>MATLAB</a:t>
            </a:r>
            <a:r>
              <a:rPr lang="zh-CN" altLang="en-US" dirty="0"/>
              <a:t>语言本身内置了很多函数可以调用，但是它的缺点也非常明显：语法诡异，数据类型支持不丰富，图形界面太单一，面向对象等高级实用的语法即使有也根本不能用。</a:t>
            </a:r>
            <a:endParaRPr lang="en-US" altLang="zh-CN" dirty="0"/>
          </a:p>
          <a:p>
            <a:r>
              <a:rPr lang="en-US" altLang="zh-CN" dirty="0"/>
              <a:t>MATLAB</a:t>
            </a:r>
            <a:r>
              <a:rPr lang="zh-CN" altLang="en-US" dirty="0"/>
              <a:t>与</a:t>
            </a:r>
            <a:r>
              <a:rPr lang="en-US" altLang="zh-CN" dirty="0"/>
              <a:t>C++</a:t>
            </a:r>
            <a:r>
              <a:rPr lang="zh-CN" altLang="en-US" dirty="0"/>
              <a:t>、</a:t>
            </a:r>
            <a:r>
              <a:rPr lang="en-US" altLang="zh-CN" dirty="0"/>
              <a:t>Java</a:t>
            </a:r>
            <a:r>
              <a:rPr lang="zh-CN" altLang="en-US" dirty="0"/>
              <a:t>、</a:t>
            </a:r>
            <a:r>
              <a:rPr lang="en-US" altLang="zh-CN" dirty="0"/>
              <a:t>Python</a:t>
            </a:r>
            <a:r>
              <a:rPr lang="zh-CN" altLang="en-US" dirty="0"/>
              <a:t>混合编程能发扬</a:t>
            </a:r>
            <a:r>
              <a:rPr lang="en-US" altLang="zh-CN" dirty="0"/>
              <a:t>MATLAB</a:t>
            </a:r>
            <a:r>
              <a:rPr lang="zh-CN" altLang="en-US" dirty="0"/>
              <a:t>的优势，并且回避劣势。</a:t>
            </a:r>
          </a:p>
        </p:txBody>
      </p:sp>
    </p:spTree>
    <p:extLst>
      <p:ext uri="{BB962C8B-B14F-4D97-AF65-F5344CB8AC3E}">
        <p14:creationId xmlns:p14="http://schemas.microsoft.com/office/powerpoint/2010/main" val="23416309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4559E-7591-4C29-B70C-AFD74A0DC6B3}"/>
              </a:ext>
            </a:extLst>
          </p:cNvPr>
          <p:cNvSpPr txBox="1">
            <a:spLocks/>
          </p:cNvSpPr>
          <p:nvPr/>
        </p:nvSpPr>
        <p:spPr>
          <a:xfrm>
            <a:off x="293382" y="317140"/>
            <a:ext cx="8649282" cy="711686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525" i="0" kern="1200" spc="-38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简要讲下如何再</a:t>
            </a:r>
            <a:r>
              <a:rPr lang="en-US" altLang="zh-CN" dirty="0"/>
              <a:t>C++ Qt</a:t>
            </a:r>
            <a:r>
              <a:rPr lang="zh-CN" altLang="en-US" dirty="0"/>
              <a:t>项目加入</a:t>
            </a:r>
            <a:r>
              <a:rPr lang="en-US" altLang="zh-CN" dirty="0"/>
              <a:t>MATLAB</a:t>
            </a:r>
            <a:endParaRPr lang="zh-CN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0032EC6-E4D0-4724-8E99-6D5F708A4D3A}"/>
              </a:ext>
            </a:extLst>
          </p:cNvPr>
          <p:cNvSpPr txBox="1"/>
          <p:nvPr/>
        </p:nvSpPr>
        <p:spPr>
          <a:xfrm>
            <a:off x="5998128" y="3429000"/>
            <a:ext cx="285249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Qt</a:t>
            </a:r>
            <a:r>
              <a:rPr lang="zh-CN" altLang="en-US" sz="2000" dirty="0"/>
              <a:t>的项目配置里面加入</a:t>
            </a:r>
            <a:r>
              <a:rPr lang="en-US" altLang="zh-CN" sz="2000" dirty="0"/>
              <a:t>MATLAB</a:t>
            </a:r>
            <a:r>
              <a:rPr lang="zh-CN" altLang="en-US" sz="2000" dirty="0"/>
              <a:t>的</a:t>
            </a:r>
            <a:r>
              <a:rPr lang="en-US" altLang="zh-CN" sz="2000" dirty="0"/>
              <a:t>Shared Object</a:t>
            </a:r>
            <a:r>
              <a:rPr lang="zh-CN" altLang="en-US" sz="2000" dirty="0"/>
              <a:t>文件（</a:t>
            </a:r>
            <a:r>
              <a:rPr lang="en-US" altLang="zh-CN" sz="2000" dirty="0"/>
              <a:t>Windows</a:t>
            </a:r>
            <a:r>
              <a:rPr lang="zh-CN" altLang="en-US" sz="2000" dirty="0"/>
              <a:t>下应当是</a:t>
            </a:r>
            <a:r>
              <a:rPr lang="en-US" altLang="zh-CN" sz="2000" dirty="0" err="1"/>
              <a:t>dll</a:t>
            </a:r>
            <a:r>
              <a:rPr lang="zh-CN" altLang="en-US" sz="2000" dirty="0"/>
              <a:t>），之后</a:t>
            </a:r>
            <a:r>
              <a:rPr lang="en-US" altLang="zh-CN" sz="2000" dirty="0" err="1"/>
              <a:t>qmake</a:t>
            </a:r>
            <a:r>
              <a:rPr lang="zh-CN" altLang="en-US" sz="2000" dirty="0"/>
              <a:t>的时候生成的</a:t>
            </a:r>
            <a:r>
              <a:rPr lang="en-US" altLang="zh-CN" sz="2000" dirty="0" err="1"/>
              <a:t>Makefile</a:t>
            </a:r>
            <a:r>
              <a:rPr lang="zh-CN" altLang="en-US" sz="2000" dirty="0"/>
              <a:t>会带上</a:t>
            </a:r>
            <a:r>
              <a:rPr lang="en-US" altLang="zh-CN" sz="2000" dirty="0"/>
              <a:t>MATLAB</a:t>
            </a:r>
            <a:r>
              <a:rPr lang="zh-CN" altLang="en-US" sz="2000" dirty="0"/>
              <a:t>的</a:t>
            </a:r>
            <a:r>
              <a:rPr lang="en-US" altLang="zh-CN" sz="2000" dirty="0"/>
              <a:t>so</a:t>
            </a:r>
            <a:r>
              <a:rPr lang="zh-CN" altLang="en-US" sz="2000" dirty="0"/>
              <a:t>文件，再</a:t>
            </a:r>
            <a:r>
              <a:rPr lang="en-US" altLang="zh-CN" sz="2000" dirty="0"/>
              <a:t>make</a:t>
            </a:r>
            <a:r>
              <a:rPr lang="zh-CN" altLang="en-US" sz="2000" dirty="0"/>
              <a:t>就能带</a:t>
            </a:r>
            <a:r>
              <a:rPr lang="en-US" altLang="zh-CN" sz="2000" dirty="0"/>
              <a:t>MATLAB</a:t>
            </a:r>
            <a:r>
              <a:rPr lang="zh-CN" altLang="en-US" sz="2000" dirty="0"/>
              <a:t>的那堆头文件编译了。</a:t>
            </a:r>
            <a:endParaRPr lang="en-US" altLang="zh-CN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519DF74-0E20-4F53-AD6F-5DDA873511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428" y="1028826"/>
            <a:ext cx="5612700" cy="518285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14A697C-F002-43A6-84E1-66225ECD31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5981" y="1455942"/>
            <a:ext cx="5485714" cy="137142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9070FE7-1367-45F7-B015-E60718D04F53}"/>
              </a:ext>
            </a:extLst>
          </p:cNvPr>
          <p:cNvCxnSpPr>
            <a:cxnSpLocks/>
            <a:endCxn id="4" idx="1"/>
          </p:cNvCxnSpPr>
          <p:nvPr/>
        </p:nvCxnSpPr>
        <p:spPr>
          <a:xfrm flipV="1">
            <a:off x="1426128" y="2141657"/>
            <a:ext cx="1719853" cy="56259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5977F467-63E0-489A-9079-C40A88565C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8767" y="3683690"/>
            <a:ext cx="3190476" cy="230476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1A767D4-3F29-4C46-8152-3CA87123B869}"/>
              </a:ext>
            </a:extLst>
          </p:cNvPr>
          <p:cNvCxnSpPr>
            <a:cxnSpLocks/>
          </p:cNvCxnSpPr>
          <p:nvPr/>
        </p:nvCxnSpPr>
        <p:spPr>
          <a:xfrm>
            <a:off x="1426128" y="4236440"/>
            <a:ext cx="1023457" cy="687898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54033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0B8C307-2320-4D40-8069-E80FDE7A13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669960"/>
      </p:ext>
    </p:extLst>
  </p:cSld>
  <p:clrMapOvr>
    <a:masterClrMapping/>
  </p:clrMapOvr>
</p:sld>
</file>

<file path=ppt/theme/theme1.xml><?xml version="1.0" encoding="utf-8"?>
<a:theme xmlns:a="http://schemas.openxmlformats.org/drawingml/2006/main" name="1_RetrospectVTI">
  <a:themeElements>
    <a:clrScheme name="Custom 37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9BA8B7"/>
      </a:accent1>
      <a:accent2>
        <a:srgbClr val="E6A02E"/>
      </a:accent2>
      <a:accent3>
        <a:srgbClr val="BF6A3B"/>
      </a:accent3>
      <a:accent4>
        <a:srgbClr val="92987A"/>
      </a:accent4>
      <a:accent5>
        <a:srgbClr val="857659"/>
      </a:accent5>
      <a:accent6>
        <a:srgbClr val="A0988C"/>
      </a:accent6>
      <a:hlink>
        <a:srgbClr val="00B0F0"/>
      </a:hlink>
      <a:folHlink>
        <a:srgbClr val="738F97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WO.pptx" id="{769520F8-BFE5-4C8C-A7AA-375C025A91CE}" vid="{AEAFD717-D3C8-4034-8F7E-D5220B0CCEB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{ABAEC7BC-68B6-4F0E-99AB-EDFD13A75D05}tf56160789_win32</Template>
  <TotalTime>645</TotalTime>
  <Words>422</Words>
  <Application>Microsoft Office PowerPoint</Application>
  <PresentationFormat>On-screen Show (4:3)</PresentationFormat>
  <Paragraphs>39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Bookman Old Style</vt:lpstr>
      <vt:lpstr>Calibri</vt:lpstr>
      <vt:lpstr>Franklin Gothic Book</vt:lpstr>
      <vt:lpstr>1_RetrospectVTI</vt:lpstr>
      <vt:lpstr>光谱法测量氧化锌半导体禁带宽度的数据处理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感谢Stack Overflow、GitHub等各大社区的人们的无私奉献  感谢我的网友们培养了我编程的能力  感谢提供数据的同学和队友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Lorem Ipsum</dc:title>
  <dc:creator>Hu Xiping</dc:creator>
  <cp:lastModifiedBy>Hu Xiping</cp:lastModifiedBy>
  <cp:revision>25</cp:revision>
  <dcterms:created xsi:type="dcterms:W3CDTF">2020-10-11T00:53:33Z</dcterms:created>
  <dcterms:modified xsi:type="dcterms:W3CDTF">2020-10-11T13:02:49Z</dcterms:modified>
</cp:coreProperties>
</file>